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2" r:id="rId4"/>
    <p:sldId id="271" r:id="rId5"/>
    <p:sldId id="261" r:id="rId6"/>
    <p:sldId id="272" r:id="rId7"/>
    <p:sldId id="273" r:id="rId8"/>
    <p:sldId id="267" r:id="rId9"/>
    <p:sldId id="275" r:id="rId10"/>
    <p:sldId id="268" r:id="rId11"/>
    <p:sldId id="269" r:id="rId12"/>
    <p:sldId id="263" r:id="rId13"/>
    <p:sldId id="270" r:id="rId14"/>
    <p:sldId id="264" r:id="rId15"/>
    <p:sldId id="265" r:id="rId16"/>
    <p:sldId id="274" r:id="rId17"/>
  </p:sldIdLst>
  <p:sldSz cx="9144000" cy="6858000" type="screen4x3"/>
  <p:notesSz cx="6797675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35" autoAdjust="0"/>
  </p:normalViewPr>
  <p:slideViewPr>
    <p:cSldViewPr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9347-ACBC-4485-B12E-F6AB36344D7F}" type="datetimeFigureOut">
              <a:rPr lang="sk-SK" smtClean="0"/>
              <a:t>16.04.2024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2DF60-AC01-4649-929F-011AE921326C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470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b="1" dirty="0" smtClean="0"/>
              <a:t>Úvod a Iniciatíva "Next Generation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 2023: Úvod novovzniknutej iniciatívy „Next Generation“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Cieľ: Vzdelávacie aktivity pre mladých profesionálov (Young Professionals – YP do 35 rokov)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Inšpirácia: Medzinárodné štruktúry, prispôsobené potrebám ÚNMS SR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b="1" dirty="0" smtClean="0"/>
              <a:t>Úvodný Workshop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Dátum: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Úvodný workshop - 24.4.2023</a:t>
            </a:r>
            <a:endParaRPr lang="sk-SK" b="1" dirty="0" smtClean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Úvodný workshop: Účasť 32 mladých profesionálov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Aktivity: Venovanie sa medzinárodnej a národnej technickej normalizácii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k-SK" dirty="0" smtClean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1967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b="1" dirty="0" smtClean="0"/>
              <a:t>Summercamp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Summercamp v Moravian nad Váhom: 24.5.2023 - 26.5.2023</a:t>
            </a:r>
            <a:endParaRPr lang="sk-SK" b="1" dirty="0" smtClean="0"/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Dôležitosť mladej generácie v technickej normalizácii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Práca v fiktívnej technickej komisii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Návšteva Technického skúšobného ústavu Piešťany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k-SK" dirty="0" smtClean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b="1" dirty="0" smtClean="0"/>
              <a:t>Medzinárodné Podujatia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Účasť na Valnom zhromaždení CEN a CENELEC v Belehrade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Účasť na Valnom zhromaždení IEC 2023 v Káhire</a:t>
            </a:r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endParaRPr lang="sk-SK" dirty="0" smtClean="0"/>
          </a:p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b="1" dirty="0" smtClean="0"/>
              <a:t>Vplyv Iniciatívy „Next Generation</a:t>
            </a:r>
            <a:r>
              <a:rPr lang="sk-SK" dirty="0" smtClean="0"/>
              <a:t>“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Noví členovia národných technických komisií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Noví spracovatelia normalizačných dokumentov</a:t>
            </a: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5381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951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b="1" dirty="0" smtClean="0"/>
              <a:t>Cieľ súťaže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Vytvorenie krátkeho videa o využívaní noriem v bežnom živote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Účastníci: Žiaci posledných dvoch ročníkov odborných stredných škôl s pedagógom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Didaktické zásady: Spájanie teórie s praxou a podpora kritického myslenia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Cieľ: Uvedomenie si dôležitosti dodržiavania technických noriem v bežnom živote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 rámci didaktických zásad súťaž spája teóriu s praxou,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núti žiakov preštudovať teoretické materiály k technickým normám a naučiť sa používať Portál noriem a STN Online,</a:t>
            </a:r>
            <a:r>
              <a:rPr lang="sk-SK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zároveň navádza žiaka premýšľať a všímať si technické normy a ich benefity v dennom živote. </a:t>
            </a:r>
          </a:p>
          <a:p>
            <a:pPr lvl="0"/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sk-SK" b="1" dirty="0" smtClean="0"/>
              <a:t>Benefity Pre Súťažiacich a ÚNMS SR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Pedagogický aspekt: Podpora kritického myslenia a informovanosti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Zviditeľnenie ÚNMS SR: Verejný styk a získanie obrazového a video materiálu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Možné upravenie a vylepšenie súťaže na základe skúseností</a:t>
            </a:r>
          </a:p>
          <a:p>
            <a:pPr lvl="1"/>
            <a:endParaRPr lang="sk-SK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Výhra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Rozdelenie finančnej výhry: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- 3 000,00 EUR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- 2 000,00 EUR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- 1 000,00 EUR</a:t>
            </a:r>
            <a:b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245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2110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Technická Konferencia pre Next Generation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Dátum: 28.-29. novembra 2023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Účastníci: Študenti vysokých a stredných škôl, pracovníci ÚNMS SR, učitelia, verejnosť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Cieľ: Oboznámiť Next Generation s bezpečnými inováciami a trendmi v technickej oblasti</a:t>
            </a:r>
          </a:p>
          <a:p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Prvý Deň Konferencie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Téma: "STN v službách kybernetiky a robotiky"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Prednášky: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Príhovor od predsedníčky - Katarína Surmíková Tatranská, MBA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Prednáška prezidenta IEC - Jo Cops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Digitálna transformácia podľa riaditeľa ABNT - Nelson Al Assal Filho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Kybernetická bezpečnosť a jej aplikácie</a:t>
            </a:r>
          </a:p>
          <a:p>
            <a:pPr lvl="1"/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Druhý Deň Konferencie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Téma: "Využitie technických noriem v posudzovaní zhody strojov a robotických systémov"</a:t>
            </a: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Prednášky: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Zákon o posudzovaní zhody a platná legislatíva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Posúdenie rizík podľa EN ISO 12100</a:t>
            </a:r>
          </a:p>
          <a:p>
            <a:pPr lvl="1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Kolaboratívna robotika a kybernetická bezpečnosť strojov</a:t>
            </a:r>
          </a:p>
          <a:p>
            <a:pPr lvl="1"/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Úspech</a:t>
            </a:r>
            <a:r>
              <a:rPr lang="sk-SK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Konferencie</a:t>
            </a:r>
            <a:endParaRPr lang="sk-SK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Tombola s cennými cenami na záver druhého dňa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ako u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držanie záujmu študentov až do konca programu</a:t>
            </a:r>
            <a:endParaRPr lang="sk-S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87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 smtClean="0"/>
              <a:t>Seminár pravidiel písania a formálnej úpravy písomností</a:t>
            </a:r>
            <a:endParaRPr lang="sk-SK" sz="1600" b="1" dirty="0" smtClean="0"/>
          </a:p>
          <a:p>
            <a:pPr lvl="0">
              <a:buFontTx/>
              <a:buNone/>
            </a:pPr>
            <a:r>
              <a:rPr lang="sk-SK" sz="1500" dirty="0" smtClean="0"/>
              <a:t>5.</a:t>
            </a:r>
            <a:r>
              <a:rPr lang="sk-SK" sz="1500" baseline="0" dirty="0" smtClean="0"/>
              <a:t> a 7. decembra 2023</a:t>
            </a: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-STN 01 6910 Pravidlá písania a úpravy písomností;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-STN 88 6101 Predtlač listových papierov na úradné a obchodné listy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Spolupráca s Katedrou pedagogiky Ekonomickej univerzity v Bratislave</a:t>
            </a:r>
          </a:p>
          <a:p>
            <a:endParaRPr lang="pl-PL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smtClean="0"/>
              <a:t>Od roku 2022 systematické vzdelávanie na pôdach škôl</a:t>
            </a:r>
            <a:endParaRPr lang="sk-SK" b="1" dirty="0" smtClean="0"/>
          </a:p>
          <a:p>
            <a:pPr lvl="0">
              <a:buFontTx/>
              <a:buChar char="-"/>
            </a:pPr>
            <a:r>
              <a:rPr lang="sk-SK" sz="1500" dirty="0" smtClean="0"/>
              <a:t>STU BA Strojnícka fakulta	</a:t>
            </a:r>
          </a:p>
          <a:p>
            <a:pPr lvl="0">
              <a:buFontTx/>
              <a:buChar char="-"/>
            </a:pPr>
            <a:r>
              <a:rPr lang="sk-SK" sz="1500" dirty="0" smtClean="0"/>
              <a:t>STU BA Stavebná fakulta</a:t>
            </a:r>
          </a:p>
          <a:p>
            <a:pPr lvl="0">
              <a:buFontTx/>
              <a:buChar char="-"/>
            </a:pPr>
            <a:r>
              <a:rPr lang="sk-SK" sz="1500" dirty="0" smtClean="0"/>
              <a:t>UNIZA Fakulta elektrotechniky a informačných technológií </a:t>
            </a:r>
          </a:p>
          <a:p>
            <a:pPr lvl="0">
              <a:buFontTx/>
              <a:buChar char="-"/>
            </a:pPr>
            <a:r>
              <a:rPr lang="sk-SK" sz="1500" dirty="0" smtClean="0"/>
              <a:t>TUKE Fakulta baníctva, ekológie, riadenia a geotechnológií </a:t>
            </a:r>
          </a:p>
          <a:p>
            <a:pPr lvl="0">
              <a:buFontTx/>
              <a:buNone/>
            </a:pPr>
            <a:endParaRPr lang="sk-SK" sz="1500" b="1" dirty="0" smtClean="0"/>
          </a:p>
          <a:p>
            <a:endParaRPr lang="sk-SK" sz="1500" dirty="0" smtClean="0"/>
          </a:p>
          <a:p>
            <a:pPr lvl="0">
              <a:buFontTx/>
              <a:buNone/>
            </a:pPr>
            <a:endParaRPr lang="sk-SK" sz="1500" dirty="0" smtClean="0"/>
          </a:p>
          <a:p>
            <a:pPr lvl="0">
              <a:buFontTx/>
              <a:buNone/>
            </a:pPr>
            <a:endParaRPr lang="sk-SK" sz="1500" dirty="0" smtClean="0"/>
          </a:p>
          <a:p>
            <a:endParaRPr lang="sk-S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66643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Workshop pre mladých profesionálov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Dátum: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Workshop - </a:t>
            </a:r>
            <a:r>
              <a:rPr lang="sk-SK" dirty="0" smtClean="0"/>
              <a:t>21.3.2024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Úvodný workshop: Účasť 11 mladých profesionálov</a:t>
            </a:r>
          </a:p>
          <a:p>
            <a:pPr lvl="0"/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Aktivity: Venovanie sa medzinárodnej a národnej technickej normalizácii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4488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Konferencia pre stredné školy: „Spoznaj ÚNMS SR“</a:t>
            </a:r>
          </a:p>
          <a:p>
            <a:r>
              <a:rPr lang="sk-SK" dirty="0" smtClean="0"/>
              <a:t>Čo sú technické normy?</a:t>
            </a:r>
          </a:p>
          <a:p>
            <a:r>
              <a:rPr lang="sk-SK" dirty="0" smtClean="0"/>
              <a:t>Či</a:t>
            </a:r>
            <a:r>
              <a:rPr lang="sk-SK" baseline="0" dirty="0" smtClean="0"/>
              <a:t> metrológia je meteorológia?</a:t>
            </a:r>
          </a:p>
          <a:p>
            <a:r>
              <a:rPr lang="sk-SK" baseline="0" dirty="0" smtClean="0"/>
              <a:t>Prečo je na výrobkoch označenie CE?</a:t>
            </a:r>
          </a:p>
          <a:p>
            <a:r>
              <a:rPr lang="sk-SK" baseline="0" dirty="0" smtClean="0"/>
              <a:t>Kde všade sa využíva akreditácia?</a:t>
            </a:r>
          </a:p>
          <a:p>
            <a:r>
              <a:rPr lang="sk-SK" baseline="0" dirty="0" smtClean="0"/>
              <a:t>Ako sa k tomuto pripája kvalita?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2DF60-AC01-4649-929F-011AE921326C}" type="slidenum">
              <a:rPr lang="sk-SK" smtClean="0"/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703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CE75-1408-441B-8BCC-AB6F543FA2DD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487F-FE1B-4DDC-B986-A50682717B8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1B4A-FEE5-491E-B1F4-B933FC1763C4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10B1-140A-4B3E-BA2D-B3F4DA75C030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6418-4F33-481A-B6A8-A9CC312FFCAC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F75E-9954-462E-987A-566725B634B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63E0-7B19-40D8-B155-777DD0FA3B32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74FF-3AA2-4447-8E2E-96B68826F2F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D05-5A2A-40BC-8712-A6931B1FFD75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249-6CEC-497A-BF19-7DF881673E4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AB53-A1DE-4C78-80FA-69B071B76BE6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53E0-E9B2-49A8-832A-734261FF82B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A240-DAE0-4610-976A-008999061E78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C571-26AC-48A5-B8FE-4AD8FA329E55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BE06-5CC0-4D9B-A4F4-493F6906B5EE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4D89-28A3-4677-99C8-FCA28A9FC2B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5083-C56C-45D7-8C2C-9C15532E3BD4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5E4A-FC1E-49AA-AB45-8887E7ADAB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EBDD-B30B-4256-B0D1-FF727CFC503E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ED57-00A0-40A2-B61C-F4F77D9DA07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dirty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528C-8D6F-48DF-9E2B-F06065B3BA7F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8121-B2C4-445B-99A7-F314E99610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690CC-78FB-41AF-9271-3AEB3F1E0179}" type="datetimeFigureOut">
              <a:rPr lang="sk-SK"/>
              <a:pPr>
                <a:defRPr/>
              </a:pPr>
              <a:t>16.04.2024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AAB80-3FC8-4250-95C4-678779125B4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3995936" y="2552134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altLang="sk-SK" sz="3600" dirty="0">
                <a:solidFill>
                  <a:srgbClr val="1E4E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Vzdelávanie </a:t>
            </a:r>
            <a:r>
              <a:rPr lang="sk-SK" altLang="sk-SK" sz="3600" dirty="0" smtClean="0">
                <a:solidFill>
                  <a:srgbClr val="1E4E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technickej </a:t>
            </a:r>
            <a:r>
              <a:rPr lang="sk-SK" altLang="sk-SK" sz="3600" dirty="0">
                <a:solidFill>
                  <a:srgbClr val="1E4E9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normalizácii a projekt Next Generation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4892860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Ing. Dušan Butaš</a:t>
            </a:r>
          </a:p>
          <a:p>
            <a:r>
              <a:rPr lang="sk-SK" dirty="0" smtClean="0"/>
              <a:t>Riaditeľ odboru technickej normalizácie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133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1719626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Technická konferencia Next Generation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755576" y="2344812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Konferencia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Rozdelená na dva dni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Prvý Deň </a:t>
            </a:r>
            <a:r>
              <a:rPr lang="sk-SK" dirty="0" smtClean="0"/>
              <a:t>Konferencie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STN </a:t>
            </a:r>
            <a:r>
              <a:rPr lang="sk-SK" dirty="0"/>
              <a:t>v službách kybernetiky a </a:t>
            </a:r>
            <a:r>
              <a:rPr lang="sk-SK" dirty="0" smtClean="0"/>
              <a:t>robotiky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Druhý Deň </a:t>
            </a:r>
            <a:r>
              <a:rPr lang="sk-SK" dirty="0" smtClean="0"/>
              <a:t>Konferencie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Využitie </a:t>
            </a:r>
            <a:r>
              <a:rPr lang="sk-SK" dirty="0"/>
              <a:t>technických noriem v posudzovaní zhody strojov a robotických systémov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Úspechy konferencie – snaha opakovať v roku 2024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05390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191683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Ostatné aktivity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755576" y="254201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dirty="0"/>
              <a:t>Seminár pravidiel písania a formálnej úpravy </a:t>
            </a:r>
            <a:r>
              <a:rPr lang="pl-PL" dirty="0" smtClean="0"/>
              <a:t>písomností</a:t>
            </a:r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88349"/>
            <a:ext cx="4876764" cy="3047863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755576" y="3227866"/>
            <a:ext cx="351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Svetový deň normalizácie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odovzdávanie cien </a:t>
            </a:r>
            <a:r>
              <a:rPr lang="sk-SK" dirty="0"/>
              <a:t>V. Lista </a:t>
            </a:r>
          </a:p>
        </p:txBody>
      </p:sp>
    </p:spTree>
    <p:extLst>
      <p:ext uri="{BB962C8B-B14F-4D97-AF65-F5344CB8AC3E}">
        <p14:creationId xmlns:p14="http://schemas.microsoft.com/office/powerpoint/2010/main" val="127429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Plány na rok 2024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5536" y="1933817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Úspešné vzdelávacie aktivity 2024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753462" y="2564904"/>
            <a:ext cx="4610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Workshop pre mladých profesionálov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Aktivita zameraná na mladých odborníkov z praxe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Zúčastnených bolo </a:t>
            </a:r>
            <a:r>
              <a:rPr lang="sk-SK" dirty="0" smtClean="0"/>
              <a:t>11 </a:t>
            </a:r>
            <a:r>
              <a:rPr lang="sk-SK" dirty="0"/>
              <a:t>mladých profesionálov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Konali sa viaceré prednášky, boli distribuované materiály na štúdium, konala sa prehliadka </a:t>
            </a:r>
            <a:r>
              <a:rPr lang="sk-SK" dirty="0" smtClean="0"/>
              <a:t>NIS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Summercamp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21. až 24. máj 2024</a:t>
            </a:r>
            <a:endParaRPr lang="sk-SK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7453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2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Plány na rok 2024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5536" y="258014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Pripravované aktivity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1259632" y="320533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Konferencia pre stredné školy: </a:t>
            </a:r>
            <a:br>
              <a:rPr lang="sk-SK" dirty="0" smtClean="0"/>
            </a:br>
            <a:r>
              <a:rPr lang="sk-SK" dirty="0" smtClean="0"/>
              <a:t>„Spoznaj ÚNMS SR“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26. septembra 2024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Osobne aj online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Pokračovanie Súťaže „</a:t>
            </a:r>
            <a:r>
              <a:rPr lang="sk-SK" b="1" dirty="0" smtClean="0"/>
              <a:t>ST</a:t>
            </a:r>
            <a:r>
              <a:rPr lang="sk-SK" dirty="0" smtClean="0"/>
              <a:t>e</a:t>
            </a:r>
            <a:r>
              <a:rPr lang="sk-SK" b="1" dirty="0" smtClean="0"/>
              <a:t>N</a:t>
            </a:r>
            <a:r>
              <a:rPr lang="sk-SK" dirty="0" smtClean="0"/>
              <a:t>ormálni?“</a:t>
            </a:r>
          </a:p>
          <a:p>
            <a:pPr marL="7429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34" y="1235967"/>
            <a:ext cx="3427849" cy="48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Finančné výzvy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95536" y="256490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Finančné </a:t>
            </a:r>
            <a:r>
              <a:rPr lang="sk-SK" sz="2400" dirty="0" smtClean="0"/>
              <a:t>výzvy na rok 2024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1259632" y="3175207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Úspešní priebeh vzdelávacích projektov </a:t>
            </a:r>
            <a:r>
              <a:rPr lang="sk-SK" dirty="0" smtClean="0"/>
              <a:t>2024 a ďalších závislý od zdrojov financovania</a:t>
            </a:r>
            <a:endParaRPr lang="sk-SK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Hľadanie externých zdrojov financovania vzdelávania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992970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Novinky OTN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55991" y="192333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Zmeny v prostredí OTN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641508" y="2543994"/>
            <a:ext cx="7632848" cy="243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E</a:t>
            </a:r>
            <a:r>
              <a:rPr lang="sk-SK" dirty="0"/>
              <a:t>lektronizácia PRTN</a:t>
            </a:r>
            <a:endParaRPr lang="sk-SK" dirty="0" smtClean="0"/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k-SK" dirty="0"/>
              <a:t>Novinky v </a:t>
            </a:r>
            <a:r>
              <a:rPr lang="sk-SK" dirty="0" smtClean="0"/>
              <a:t>JDB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sk-SK" dirty="0"/>
              <a:t>Ďalšie zmeny a inovácie</a:t>
            </a:r>
            <a:endParaRPr lang="sk-SK" dirty="0" smtClean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750" y="2613783"/>
            <a:ext cx="5508217" cy="288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1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979712" y="1700808"/>
            <a:ext cx="55446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000" dirty="0" smtClean="0"/>
          </a:p>
          <a:p>
            <a:endParaRPr lang="sk-SK" sz="4000" dirty="0"/>
          </a:p>
          <a:p>
            <a:r>
              <a:rPr lang="sk-SK" sz="4000" dirty="0" smtClean="0"/>
              <a:t>Ďakujem za pozornosť.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/>
              <a:t>	</a:t>
            </a:r>
            <a:r>
              <a:rPr lang="sk-SK" dirty="0" smtClean="0"/>
              <a:t>		Ing. Dušan Butaš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316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Úvod a obsah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1259632" y="1556792"/>
            <a:ext cx="76328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Krátke predstavenie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Vzdelávacie aktivity za rok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Plány na rok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Finančné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výzvy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Novinky OTN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Záver a diskusia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8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Krátke predstavenie OTN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259632" y="15567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6288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Úlohy </a:t>
            </a:r>
            <a:r>
              <a:rPr lang="sk-SK" sz="2400" dirty="0"/>
              <a:t>a Pôsobnosť Úradu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1259632" y="2253986"/>
            <a:ext cx="763284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Tvorba a realizácia jednotnej štátnej politiky v oblasti technickej normalizácie, metrológie, kvality, posudzovania zhody a akreditácie orgánov posudzovania </a:t>
            </a:r>
            <a:r>
              <a:rPr lang="sk-SK" dirty="0" smtClean="0"/>
              <a:t>zhody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Vypracovanie koncepcií a dozor nad plnením úloh v oblasti normalizácie, metrológie, kvality, posudzovania zhody a </a:t>
            </a:r>
            <a:r>
              <a:rPr lang="sk-SK" dirty="0" smtClean="0"/>
              <a:t>akreditácie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Štátna správa a dozor nad plnením úloh definovaných právnymi predpismi a uzneseniami </a:t>
            </a:r>
            <a:r>
              <a:rPr lang="sk-SK" dirty="0" smtClean="0"/>
              <a:t>vlády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Vyjednávanie a implementácia medzinárodných zmlúv v oblasti pôsobnosti </a:t>
            </a:r>
            <a:r>
              <a:rPr lang="sk-SK" dirty="0" smtClean="0"/>
              <a:t>Úradu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Plnenie úloh v súvislosti s členstvom SR v EÚ a medzinárodných </a:t>
            </a:r>
            <a:r>
              <a:rPr lang="sk-SK" dirty="0" smtClean="0"/>
              <a:t>organizáciách</a:t>
            </a:r>
          </a:p>
        </p:txBody>
      </p:sp>
    </p:spTree>
    <p:extLst>
      <p:ext uri="{BB962C8B-B14F-4D97-AF65-F5344CB8AC3E}">
        <p14:creationId xmlns:p14="http://schemas.microsoft.com/office/powerpoint/2010/main" val="315105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chemeClr val="bg1"/>
                </a:solidFill>
              </a:rPr>
              <a:t>Krátke predstavenie OTN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1259632" y="155679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395536" y="16288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Úlohy technickej normalizácie</a:t>
            </a:r>
            <a:endParaRPr lang="en-GB" dirty="0"/>
          </a:p>
        </p:txBody>
      </p:sp>
      <p:sp>
        <p:nvSpPr>
          <p:cNvPr id="7" name="BlokTextu 6"/>
          <p:cNvSpPr txBox="1"/>
          <p:nvPr/>
        </p:nvSpPr>
        <p:spPr>
          <a:xfrm>
            <a:off x="1259632" y="2253986"/>
            <a:ext cx="76328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Zabezpečenie funkčnosti národného normalizačného </a:t>
            </a:r>
            <a:r>
              <a:rPr lang="sk-SK" dirty="0" smtClean="0"/>
              <a:t>systému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Vypracovanie koncepcií a rozvojových programov v oblasti technickej </a:t>
            </a:r>
            <a:r>
              <a:rPr lang="sk-SK" dirty="0" smtClean="0"/>
              <a:t>normalizácie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Koordinácia výkonu technickej normalizácie s ohľadom na štátnu </a:t>
            </a:r>
            <a:r>
              <a:rPr lang="sk-SK" dirty="0" smtClean="0"/>
              <a:t>politiku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Určenie právnickej osoby pre tvorbu a schvaľovanie slovenských technických </a:t>
            </a:r>
            <a:r>
              <a:rPr lang="sk-SK" dirty="0" smtClean="0"/>
              <a:t>noriem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Harmonizácia slovenských technických noriem s európskymi </a:t>
            </a:r>
            <a:r>
              <a:rPr lang="sk-SK" dirty="0" smtClean="0"/>
              <a:t>normami</a:t>
            </a:r>
            <a:endParaRPr lang="sk-SK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k-SK" dirty="0"/>
              <a:t>Plnenie povinností vyplývajúcich z medzinárodných zmlúv a členstva v normalizačných </a:t>
            </a:r>
            <a:r>
              <a:rPr lang="sk-SK" dirty="0" smtClean="0"/>
              <a:t>organizáciách</a:t>
            </a:r>
          </a:p>
        </p:txBody>
      </p:sp>
    </p:spTree>
    <p:extLst>
      <p:ext uri="{BB962C8B-B14F-4D97-AF65-F5344CB8AC3E}">
        <p14:creationId xmlns:p14="http://schemas.microsoft.com/office/powerpoint/2010/main" val="222847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95536" y="16288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Next Generation a Young Professionals </a:t>
            </a: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1259632" y="2253986"/>
            <a:ext cx="76328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Úvod a Iniciatíva </a:t>
            </a:r>
            <a:r>
              <a:rPr lang="sk-SK" dirty="0" smtClean="0"/>
              <a:t>Next Generation</a:t>
            </a:r>
            <a:endParaRPr lang="sk-SK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Idea Young Professionals  vzdelávacieho formátu prevzatá z medzinárodných štruktúr, následne upravená pre podmienky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potreby ÚNMS SR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Úvodný Workshop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Aktivita zameraná na mladých odborníkov z praxe </a:t>
            </a:r>
            <a:endParaRPr lang="sk-SK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Zúčastnených bolo 32 mladých profesionálov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Konali sa viaceré prednášky, boli distribuované materiály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štúdium, konala sa prehliadka </a:t>
            </a:r>
            <a:r>
              <a:rPr lang="sk-SK" dirty="0" smtClean="0"/>
              <a:t>NIS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</p:spTree>
    <p:extLst>
      <p:ext uri="{BB962C8B-B14F-4D97-AF65-F5344CB8AC3E}">
        <p14:creationId xmlns:p14="http://schemas.microsoft.com/office/powerpoint/2010/main" val="38923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16288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Next Generation a Young </a:t>
            </a:r>
            <a:r>
              <a:rPr lang="sk-SK" sz="2400" dirty="0" smtClean="0"/>
              <a:t>Professionals</a:t>
            </a: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1259632" y="2090465"/>
            <a:ext cx="7632848" cy="4393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Summercamp 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Finalisti Workshopu boli vybratí a pozvaní na Summercamp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12 finalistov, vr. dvoch hostí zo Slovenskej technickej univerzity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Intenzívne sústredenie na vzdelávanie o normalizácii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Nové prostredie 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Lepšie </a:t>
            </a:r>
            <a:r>
              <a:rPr lang="sk-SK" dirty="0"/>
              <a:t>sústredenie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Oddych </a:t>
            </a:r>
            <a:r>
              <a:rPr lang="sk-SK" dirty="0"/>
              <a:t>od bežných problémov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Menej </a:t>
            </a:r>
            <a:r>
              <a:rPr lang="sk-SK" dirty="0"/>
              <a:t>stresujúce penziónové prostredie 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Neformálna </a:t>
            </a:r>
            <a:r>
              <a:rPr lang="sk-SK" dirty="0"/>
              <a:t>komunikácia</a:t>
            </a:r>
          </a:p>
          <a:p>
            <a:pPr marL="742950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Aktivity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Práca v fiktívnej technickej komisii</a:t>
            </a:r>
          </a:p>
          <a:p>
            <a:pPr marL="1200150" lvl="2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k-SK" dirty="0"/>
              <a:t>Návšteva Technického skúšobného ústavu Piešťany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50275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162880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Next Generation a Young </a:t>
            </a:r>
            <a:r>
              <a:rPr lang="sk-SK" sz="2400" dirty="0" smtClean="0"/>
              <a:t>Professionals</a:t>
            </a: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1259632" y="2253986"/>
            <a:ext cx="7632848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Medzinárodné Podujatia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Valné zhromaždenie </a:t>
            </a:r>
            <a:r>
              <a:rPr lang="sk-SK" dirty="0"/>
              <a:t>CEN a CENELEC v Belehrade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M</a:t>
            </a:r>
            <a:r>
              <a:rPr lang="sk-SK" dirty="0" smtClean="0"/>
              <a:t>edzinárodný workshop IEC v Káhire</a:t>
            </a:r>
            <a:endParaRPr lang="sk-SK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Vplyv Iniciatívy „Next Generation</a:t>
            </a:r>
            <a:r>
              <a:rPr lang="sk-SK" dirty="0" smtClean="0"/>
              <a:t>“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4 noví aktívni spracovatelia prekladov EN/SK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/>
              <a:t>4 noví členovia TK </a:t>
            </a:r>
            <a:endParaRPr lang="sk-SK" dirty="0" smtClean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Požiadavky </a:t>
            </a:r>
            <a:r>
              <a:rPr lang="pl-PL" dirty="0"/>
              <a:t>na zriadenie nových TK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5094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95536" y="2797962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Súťaž </a:t>
            </a:r>
            <a:r>
              <a:rPr lang="sk-SK" sz="2400" dirty="0"/>
              <a:t>pre stredné školy </a:t>
            </a:r>
            <a:r>
              <a:rPr lang="sk-SK" sz="2400" b="1" dirty="0"/>
              <a:t>ST</a:t>
            </a:r>
            <a:r>
              <a:rPr lang="sk-SK" sz="2400" dirty="0"/>
              <a:t>e</a:t>
            </a:r>
            <a:r>
              <a:rPr lang="sk-SK" sz="2400" b="1" dirty="0"/>
              <a:t>N</a:t>
            </a:r>
            <a:r>
              <a:rPr lang="sk-SK" sz="2400" dirty="0"/>
              <a:t>ormálni?</a:t>
            </a:r>
            <a:endParaRPr lang="sk-SK" sz="2400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6" name="BlokTextu 5"/>
          <p:cNvSpPr txBox="1"/>
          <p:nvPr/>
        </p:nvSpPr>
        <p:spPr>
          <a:xfrm>
            <a:off x="1259632" y="3226863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Cieľ súťaže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/>
              <a:t>Vytvorenie krátkeho videa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využívaní </a:t>
            </a:r>
            <a:r>
              <a:rPr lang="sk-SK" dirty="0"/>
              <a:t>noriem v bežnom </a:t>
            </a:r>
            <a:r>
              <a:rPr lang="sk-SK" dirty="0" smtClean="0"/>
              <a:t>živote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/>
              <a:t>Benefity Pre Súťažiacich a ÚNMS </a:t>
            </a:r>
            <a:r>
              <a:rPr lang="sk-SK" dirty="0" smtClean="0"/>
              <a:t>SR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Rozšírenie povedomia o TN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Zviditeľnenie ÚNMS SR</a:t>
            </a:r>
            <a:endParaRPr lang="sk-SK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k-SK" dirty="0" smtClean="0"/>
              <a:t>Výhra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smtClean="0"/>
              <a:t>Príspevok na spoločenskú udalosť </a:t>
            </a:r>
            <a:r>
              <a:rPr lang="pl-PL" dirty="0"/>
              <a:t>(spolu až 6 000,00 EUR)</a:t>
            </a:r>
          </a:p>
          <a:p>
            <a:pPr lvl="1"/>
            <a:endParaRPr lang="sk-SK" dirty="0" smtClean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014790"/>
            <a:ext cx="5809849" cy="151706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2060" y="3079087"/>
            <a:ext cx="2832453" cy="212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6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14" y="1001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259632" y="54868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</a:rPr>
              <a:t>Vzdelávacie aktivity za rok 2023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90" y="1126379"/>
            <a:ext cx="6680793" cy="50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748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1171</Words>
  <Application>Microsoft Office PowerPoint</Application>
  <PresentationFormat>Prezentácia na obrazovke (4:3)</PresentationFormat>
  <Paragraphs>219</Paragraphs>
  <Slides>16</Slides>
  <Notes>9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TO-Lubomir</dc:creator>
  <cp:lastModifiedBy>Mikulec Vladimír</cp:lastModifiedBy>
  <cp:revision>47</cp:revision>
  <cp:lastPrinted>2023-12-05T07:55:06Z</cp:lastPrinted>
  <dcterms:created xsi:type="dcterms:W3CDTF">2016-10-03T12:46:39Z</dcterms:created>
  <dcterms:modified xsi:type="dcterms:W3CDTF">2024-04-16T09:28:54Z</dcterms:modified>
</cp:coreProperties>
</file>